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notesMasterIdLst>
    <p:notesMasterId r:id="rId21"/>
  </p:notesMasterIdLst>
  <p:sldIdLst>
    <p:sldId id="256" r:id="rId2"/>
    <p:sldId id="258" r:id="rId3"/>
    <p:sldId id="265" r:id="rId4"/>
    <p:sldId id="266" r:id="rId5"/>
    <p:sldId id="267" r:id="rId6"/>
    <p:sldId id="269" r:id="rId7"/>
    <p:sldId id="271" r:id="rId8"/>
    <p:sldId id="273" r:id="rId9"/>
    <p:sldId id="274" r:id="rId10"/>
    <p:sldId id="275" r:id="rId11"/>
    <p:sldId id="280" r:id="rId12"/>
    <p:sldId id="276" r:id="rId13"/>
    <p:sldId id="277" r:id="rId14"/>
    <p:sldId id="278" r:id="rId15"/>
    <p:sldId id="279" r:id="rId16"/>
    <p:sldId id="281" r:id="rId17"/>
    <p:sldId id="284" r:id="rId18"/>
    <p:sldId id="283" r:id="rId19"/>
    <p:sldId id="28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3" d="100"/>
          <a:sy n="93" d="100"/>
        </p:scale>
        <p:origin x="-136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4BFA5F-5D57-E248-ACBF-D3C704039645}" type="datetimeFigureOut">
              <a:rPr lang="en-US" smtClean="0"/>
              <a:t>3/27/12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396CDA-5B16-2A41-9C12-FEE46C7E5C87}" type="slidenum">
              <a:rPr lang="en-US" smtClean="0"/>
              <a:t>‹#›</a:t>
            </a:fld>
            <a:endParaRPr lang="en-US"/>
          </a:p>
        </p:txBody>
      </p:sp>
    </p:spTree>
    <p:extLst>
      <p:ext uri="{BB962C8B-B14F-4D97-AF65-F5344CB8AC3E}">
        <p14:creationId xmlns:p14="http://schemas.microsoft.com/office/powerpoint/2010/main" val="18301777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a:t>
            </a:fld>
            <a:endParaRPr lang="en-US"/>
          </a:p>
        </p:txBody>
      </p:sp>
    </p:spTree>
    <p:extLst>
      <p:ext uri="{BB962C8B-B14F-4D97-AF65-F5344CB8AC3E}">
        <p14:creationId xmlns:p14="http://schemas.microsoft.com/office/powerpoint/2010/main" val="50295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10</a:t>
            </a:fld>
            <a:endParaRPr lang="en-US"/>
          </a:p>
        </p:txBody>
      </p:sp>
    </p:spTree>
    <p:extLst>
      <p:ext uri="{BB962C8B-B14F-4D97-AF65-F5344CB8AC3E}">
        <p14:creationId xmlns:p14="http://schemas.microsoft.com/office/powerpoint/2010/main" val="2663390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11</a:t>
            </a:fld>
            <a:endParaRPr lang="en-US"/>
          </a:p>
        </p:txBody>
      </p:sp>
    </p:spTree>
    <p:extLst>
      <p:ext uri="{BB962C8B-B14F-4D97-AF65-F5344CB8AC3E}">
        <p14:creationId xmlns:p14="http://schemas.microsoft.com/office/powerpoint/2010/main" val="1572011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12</a:t>
            </a:fld>
            <a:endParaRPr lang="en-US"/>
          </a:p>
        </p:txBody>
      </p:sp>
    </p:spTree>
    <p:extLst>
      <p:ext uri="{BB962C8B-B14F-4D97-AF65-F5344CB8AC3E}">
        <p14:creationId xmlns:p14="http://schemas.microsoft.com/office/powerpoint/2010/main" val="1970438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13</a:t>
            </a:fld>
            <a:endParaRPr lang="en-US"/>
          </a:p>
        </p:txBody>
      </p:sp>
    </p:spTree>
    <p:extLst>
      <p:ext uri="{BB962C8B-B14F-4D97-AF65-F5344CB8AC3E}">
        <p14:creationId xmlns:p14="http://schemas.microsoft.com/office/powerpoint/2010/main" val="1429788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14</a:t>
            </a:fld>
            <a:endParaRPr lang="en-US"/>
          </a:p>
        </p:txBody>
      </p:sp>
    </p:spTree>
    <p:extLst>
      <p:ext uri="{BB962C8B-B14F-4D97-AF65-F5344CB8AC3E}">
        <p14:creationId xmlns:p14="http://schemas.microsoft.com/office/powerpoint/2010/main" val="3844586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15</a:t>
            </a:fld>
            <a:endParaRPr lang="en-US"/>
          </a:p>
        </p:txBody>
      </p:sp>
    </p:spTree>
    <p:extLst>
      <p:ext uri="{BB962C8B-B14F-4D97-AF65-F5344CB8AC3E}">
        <p14:creationId xmlns:p14="http://schemas.microsoft.com/office/powerpoint/2010/main" val="3070453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16</a:t>
            </a:fld>
            <a:endParaRPr lang="en-US"/>
          </a:p>
        </p:txBody>
      </p:sp>
    </p:spTree>
    <p:extLst>
      <p:ext uri="{BB962C8B-B14F-4D97-AF65-F5344CB8AC3E}">
        <p14:creationId xmlns:p14="http://schemas.microsoft.com/office/powerpoint/2010/main" val="279732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17</a:t>
            </a:fld>
            <a:endParaRPr lang="en-US"/>
          </a:p>
        </p:txBody>
      </p:sp>
    </p:spTree>
    <p:extLst>
      <p:ext uri="{BB962C8B-B14F-4D97-AF65-F5344CB8AC3E}">
        <p14:creationId xmlns:p14="http://schemas.microsoft.com/office/powerpoint/2010/main" val="4103519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18</a:t>
            </a:fld>
            <a:endParaRPr lang="en-US"/>
          </a:p>
        </p:txBody>
      </p:sp>
    </p:spTree>
    <p:extLst>
      <p:ext uri="{BB962C8B-B14F-4D97-AF65-F5344CB8AC3E}">
        <p14:creationId xmlns:p14="http://schemas.microsoft.com/office/powerpoint/2010/main" val="1298962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19</a:t>
            </a:fld>
            <a:endParaRPr lang="en-US"/>
          </a:p>
        </p:txBody>
      </p:sp>
    </p:spTree>
    <p:extLst>
      <p:ext uri="{BB962C8B-B14F-4D97-AF65-F5344CB8AC3E}">
        <p14:creationId xmlns:p14="http://schemas.microsoft.com/office/powerpoint/2010/main" val="1192093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2</a:t>
            </a:fld>
            <a:endParaRPr lang="en-US"/>
          </a:p>
        </p:txBody>
      </p:sp>
    </p:spTree>
    <p:extLst>
      <p:ext uri="{BB962C8B-B14F-4D97-AF65-F5344CB8AC3E}">
        <p14:creationId xmlns:p14="http://schemas.microsoft.com/office/powerpoint/2010/main" val="1775279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3</a:t>
            </a:fld>
            <a:endParaRPr lang="en-US"/>
          </a:p>
        </p:txBody>
      </p:sp>
    </p:spTree>
    <p:extLst>
      <p:ext uri="{BB962C8B-B14F-4D97-AF65-F5344CB8AC3E}">
        <p14:creationId xmlns:p14="http://schemas.microsoft.com/office/powerpoint/2010/main" val="1452930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4</a:t>
            </a:fld>
            <a:endParaRPr lang="en-US"/>
          </a:p>
        </p:txBody>
      </p:sp>
    </p:spTree>
    <p:extLst>
      <p:ext uri="{BB962C8B-B14F-4D97-AF65-F5344CB8AC3E}">
        <p14:creationId xmlns:p14="http://schemas.microsoft.com/office/powerpoint/2010/main" val="3441369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5</a:t>
            </a:fld>
            <a:endParaRPr lang="en-US"/>
          </a:p>
        </p:txBody>
      </p:sp>
    </p:spTree>
    <p:extLst>
      <p:ext uri="{BB962C8B-B14F-4D97-AF65-F5344CB8AC3E}">
        <p14:creationId xmlns:p14="http://schemas.microsoft.com/office/powerpoint/2010/main" val="1100534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6</a:t>
            </a:fld>
            <a:endParaRPr lang="en-US"/>
          </a:p>
        </p:txBody>
      </p:sp>
    </p:spTree>
    <p:extLst>
      <p:ext uri="{BB962C8B-B14F-4D97-AF65-F5344CB8AC3E}">
        <p14:creationId xmlns:p14="http://schemas.microsoft.com/office/powerpoint/2010/main" val="4288120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7</a:t>
            </a:fld>
            <a:endParaRPr lang="en-US"/>
          </a:p>
        </p:txBody>
      </p:sp>
    </p:spTree>
    <p:extLst>
      <p:ext uri="{BB962C8B-B14F-4D97-AF65-F5344CB8AC3E}">
        <p14:creationId xmlns:p14="http://schemas.microsoft.com/office/powerpoint/2010/main" val="3146222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8</a:t>
            </a:fld>
            <a:endParaRPr lang="en-US"/>
          </a:p>
        </p:txBody>
      </p:sp>
    </p:spTree>
    <p:extLst>
      <p:ext uri="{BB962C8B-B14F-4D97-AF65-F5344CB8AC3E}">
        <p14:creationId xmlns:p14="http://schemas.microsoft.com/office/powerpoint/2010/main" val="1681859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96CDA-5B16-2A41-9C12-FEE46C7E5C87}" type="slidenum">
              <a:rPr lang="en-US" smtClean="0"/>
              <a:t>9</a:t>
            </a:fld>
            <a:endParaRPr lang="en-US"/>
          </a:p>
        </p:txBody>
      </p:sp>
    </p:spTree>
    <p:extLst>
      <p:ext uri="{BB962C8B-B14F-4D97-AF65-F5344CB8AC3E}">
        <p14:creationId xmlns:p14="http://schemas.microsoft.com/office/powerpoint/2010/main" val="1233014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A4A6734C-E115-4BC5-9FB0-F9BF6FABFDA0}" type="datetimeFigureOut">
              <a:rPr lang="en-US" smtClean="0"/>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CB4348-788A-5A40-81A7-EBAFA192A295}" type="datetimeFigureOut">
              <a:rPr lang="en-US" smtClean="0"/>
              <a:t>3/27/12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B4348-788A-5A40-81A7-EBAFA192A295}" type="datetimeFigureOut">
              <a:rPr lang="en-US" smtClean="0"/>
              <a:t>3/27/12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CB4348-788A-5A40-81A7-EBAFA192A295}" type="datetimeFigureOut">
              <a:rPr lang="en-US" smtClean="0"/>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DCB4348-788A-5A40-81A7-EBAFA192A295}" type="datetimeFigureOut">
              <a:rPr lang="en-US" smtClean="0"/>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5ABD-CFB6-5F4A-BA3F-7EEEF4C7E361}" type="slidenum">
              <a:rPr lang="en-US" smtClean="0"/>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n-US" smtClean="0"/>
              <a:t>Click to edit Master title style</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CB4348-788A-5A40-81A7-EBAFA192A295}" type="datetimeFigureOut">
              <a:rPr lang="en-US" smtClean="0"/>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CB4348-788A-5A40-81A7-EBAFA192A295}" type="datetimeFigureOut">
              <a:rPr lang="en-US" smtClean="0"/>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CB4348-788A-5A40-81A7-EBAFA192A295}" type="datetimeFigureOut">
              <a:rPr lang="en-US" smtClean="0"/>
              <a:t>3/27/12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CDCB4348-788A-5A40-81A7-EBAFA192A295}" type="datetimeFigureOut">
              <a:rPr lang="en-US" smtClean="0"/>
              <a:t>3/27/12</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A1D15ABD-CFB6-5F4A-BA3F-7EEEF4C7E361}" type="slidenum">
              <a:rPr lang="en-US" smtClean="0"/>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A4A6734C-E115-4BC5-9FB0-F9BF6FABFDA0}" type="datetimeFigureOut">
              <a:rPr lang="en-US" smtClean="0"/>
              <a:t>3/27/12</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D739C4FB-7D33-419B-8833-D1372BFD11C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CB4348-788A-5A40-81A7-EBAFA192A295}" type="datetimeFigureOut">
              <a:rPr lang="en-US" smtClean="0"/>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DCB4348-788A-5A40-81A7-EBAFA192A295}" type="datetimeFigureOut">
              <a:rPr lang="en-US" smtClean="0"/>
              <a:t>3/27/12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D15ABD-CFB6-5F4A-BA3F-7EEEF4C7E36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CB4348-788A-5A40-81A7-EBAFA192A295}" type="datetimeFigureOut">
              <a:rPr lang="en-US" smtClean="0"/>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5ABD-CFB6-5F4A-BA3F-7EEEF4C7E361}" type="slidenum">
              <a:rPr lang="en-US" smtClean="0"/>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CB4348-788A-5A40-81A7-EBAFA192A295}" type="datetimeFigureOut">
              <a:rPr lang="en-US" smtClean="0"/>
              <a:t>3/27/12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D15ABD-CFB6-5F4A-BA3F-7EEEF4C7E361}" type="slidenum">
              <a:rPr lang="en-US" smtClean="0"/>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CB4348-788A-5A40-81A7-EBAFA192A295}" type="datetimeFigureOut">
              <a:rPr lang="en-US" smtClean="0"/>
              <a:t>3/27/12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D15ABD-CFB6-5F4A-BA3F-7EEEF4C7E361}" type="slidenum">
              <a:rPr lang="en-US" smtClean="0"/>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rP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CDCB4348-788A-5A40-81A7-EBAFA192A295}" type="datetimeFigureOut">
              <a:rPr lang="en-US" smtClean="0"/>
              <a:t>3/27/12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A1D15ABD-CFB6-5F4A-BA3F-7EEEF4C7E3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Marketing Channel Strategy &amp; Management</a:t>
            </a:r>
            <a:endParaRPr lang="en-US" sz="4800" dirty="0"/>
          </a:p>
        </p:txBody>
      </p:sp>
      <p:sp>
        <p:nvSpPr>
          <p:cNvPr id="3" name="Subtitle 2"/>
          <p:cNvSpPr>
            <a:spLocks noGrp="1"/>
          </p:cNvSpPr>
          <p:nvPr>
            <p:ph type="subTitle" idx="1"/>
          </p:nvPr>
        </p:nvSpPr>
        <p:spPr/>
        <p:txBody>
          <a:bodyPr/>
          <a:lstStyle/>
          <a:p>
            <a:r>
              <a:rPr lang="en-US" dirty="0" smtClean="0"/>
              <a:t>MKT 460. Taufique Hossain</a:t>
            </a:r>
            <a:endParaRPr lang="en-US" dirty="0"/>
          </a:p>
        </p:txBody>
      </p:sp>
    </p:spTree>
    <p:extLst>
      <p:ext uri="{BB962C8B-B14F-4D97-AF65-F5344CB8AC3E}">
        <p14:creationId xmlns:p14="http://schemas.microsoft.com/office/powerpoint/2010/main" val="1889504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The design of marketing channels</a:t>
            </a: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Direct Distribution:</a:t>
            </a:r>
          </a:p>
          <a:p>
            <a:pPr lvl="1"/>
            <a:r>
              <a:rPr lang="en-US" dirty="0" smtClean="0"/>
              <a:t>Target market is composed of easily identifiable buyers</a:t>
            </a:r>
          </a:p>
          <a:p>
            <a:pPr lvl="1"/>
            <a:r>
              <a:rPr lang="en-US" dirty="0" smtClean="0"/>
              <a:t>When personal selling is the major component of the organization’s communication process</a:t>
            </a:r>
          </a:p>
          <a:p>
            <a:pPr lvl="1"/>
            <a:r>
              <a:rPr lang="en-US" dirty="0" smtClean="0"/>
              <a:t>When the organization have a wide variety of offerings for the target market</a:t>
            </a:r>
          </a:p>
          <a:p>
            <a:pPr lvl="1"/>
            <a:r>
              <a:rPr lang="en-US" dirty="0" smtClean="0"/>
              <a:t>When sufficient resources are available to satisfy target market requirements</a:t>
            </a:r>
          </a:p>
          <a:p>
            <a:pPr lvl="1"/>
            <a:r>
              <a:rPr lang="en-US" dirty="0" smtClean="0"/>
              <a:t>When intermediaries are not available for reaching target markets</a:t>
            </a:r>
          </a:p>
          <a:p>
            <a:pPr lvl="1"/>
            <a:r>
              <a:rPr lang="en-US" dirty="0" smtClean="0"/>
              <a:t>When intermediaries do not poses the capacity to service the requirements of target markets</a:t>
            </a:r>
          </a:p>
          <a:p>
            <a:pPr marL="457200" lvl="1" indent="0">
              <a:buNone/>
            </a:pPr>
            <a:r>
              <a:rPr lang="en-US" dirty="0" smtClean="0"/>
              <a:t> </a:t>
            </a:r>
            <a:endParaRPr lang="en-US" dirty="0"/>
          </a:p>
        </p:txBody>
      </p:sp>
    </p:spTree>
    <p:extLst>
      <p:ext uri="{BB962C8B-B14F-4D97-AF65-F5344CB8AC3E}">
        <p14:creationId xmlns:p14="http://schemas.microsoft.com/office/powerpoint/2010/main" val="4053151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Channel selection at retail level</a:t>
            </a:r>
            <a:endParaRPr lang="en-US" sz="4400" dirty="0"/>
          </a:p>
        </p:txBody>
      </p:sp>
      <p:sp>
        <p:nvSpPr>
          <p:cNvPr id="3" name="Content Placeholder 2"/>
          <p:cNvSpPr>
            <a:spLocks noGrp="1"/>
          </p:cNvSpPr>
          <p:nvPr>
            <p:ph idx="1"/>
          </p:nvPr>
        </p:nvSpPr>
        <p:spPr/>
        <p:txBody>
          <a:bodyPr/>
          <a:lstStyle/>
          <a:p>
            <a:r>
              <a:rPr lang="en-US" dirty="0" smtClean="0"/>
              <a:t>Which channel and intermediaries will provide the best coverage of the target market?</a:t>
            </a:r>
          </a:p>
          <a:p>
            <a:r>
              <a:rPr lang="en-US" dirty="0"/>
              <a:t>Which channel and </a:t>
            </a:r>
            <a:r>
              <a:rPr lang="en-US" dirty="0" smtClean="0"/>
              <a:t>intermediaries </a:t>
            </a:r>
            <a:r>
              <a:rPr lang="en-US" dirty="0"/>
              <a:t>will </a:t>
            </a:r>
            <a:r>
              <a:rPr lang="en-US" dirty="0" smtClean="0"/>
              <a:t>best satisfy the buying requirements of the target market?</a:t>
            </a:r>
          </a:p>
          <a:p>
            <a:r>
              <a:rPr lang="en-US" dirty="0"/>
              <a:t>Which channel and </a:t>
            </a:r>
            <a:r>
              <a:rPr lang="en-US" dirty="0" smtClean="0"/>
              <a:t>intermediaries </a:t>
            </a:r>
            <a:r>
              <a:rPr lang="en-US" dirty="0"/>
              <a:t>will </a:t>
            </a:r>
            <a:r>
              <a:rPr lang="en-US" dirty="0" smtClean="0"/>
              <a:t>be most profitable?</a:t>
            </a:r>
            <a:endParaRPr lang="en-US" dirty="0"/>
          </a:p>
        </p:txBody>
      </p:sp>
    </p:spTree>
    <p:extLst>
      <p:ext uri="{BB962C8B-B14F-4D97-AF65-F5344CB8AC3E}">
        <p14:creationId xmlns:p14="http://schemas.microsoft.com/office/powerpoint/2010/main" val="3264059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457200" y="274638"/>
            <a:ext cx="8382000" cy="9445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4400" dirty="0">
                <a:solidFill>
                  <a:schemeClr val="tx1">
                    <a:lumMod val="85000"/>
                    <a:lumOff val="15000"/>
                  </a:schemeClr>
                </a:solidFill>
                <a:latin typeface="+mj-lt"/>
                <a:ea typeface="+mj-ea"/>
                <a:cs typeface="+mj-cs"/>
              </a:rPr>
              <a:t>Target</a:t>
            </a:r>
            <a:r>
              <a:rPr lang="en-US" sz="4400" dirty="0">
                <a:solidFill>
                  <a:schemeClr val="tx1">
                    <a:lumMod val="85000"/>
                    <a:lumOff val="15000"/>
                  </a:schemeClr>
                </a:solidFill>
                <a:latin typeface="+mj-lt"/>
                <a:ea typeface="+mj-ea"/>
                <a:cs typeface="+mj-cs"/>
              </a:rPr>
              <a:t> Market Coverage</a:t>
            </a:r>
            <a:endParaRPr lang="en-US" sz="4400" dirty="0">
              <a:solidFill>
                <a:schemeClr val="tx1">
                  <a:lumMod val="85000"/>
                  <a:lumOff val="15000"/>
                </a:schemeClr>
              </a:solidFill>
              <a:latin typeface="+mj-lt"/>
              <a:ea typeface="+mj-ea"/>
              <a:cs typeface="+mj-cs"/>
            </a:endParaRPr>
          </a:p>
        </p:txBody>
      </p:sp>
      <p:sp>
        <p:nvSpPr>
          <p:cNvPr id="6" name="AutoShape 5"/>
          <p:cNvSpPr>
            <a:spLocks noChangeArrowheads="1"/>
          </p:cNvSpPr>
          <p:nvPr/>
        </p:nvSpPr>
        <p:spPr bwMode="auto">
          <a:xfrm>
            <a:off x="762000" y="2057400"/>
            <a:ext cx="2286000" cy="3429000"/>
          </a:xfrm>
          <a:prstGeom prst="roundRect">
            <a:avLst>
              <a:gd name="adj" fmla="val 16667"/>
            </a:avLst>
          </a:prstGeom>
          <a:gradFill rotWithShape="1">
            <a:gsLst>
              <a:gs pos="0">
                <a:srgbClr val="FF9933"/>
              </a:gs>
              <a:gs pos="100000">
                <a:schemeClr val="bg1"/>
              </a:gs>
            </a:gsLst>
            <a:lin ang="18900000" scaled="1"/>
          </a:gradFill>
          <a:ln w="9525">
            <a:noFill/>
            <a:round/>
            <a:headEnd/>
            <a:tailEnd/>
          </a:ln>
          <a:effectLst/>
        </p:spPr>
        <p:txBody>
          <a:bodyPr wrap="none" anchor="ctr"/>
          <a:lstStyle/>
          <a:p>
            <a:pPr algn="ctr"/>
            <a:r>
              <a:rPr lang="en-US" sz="3200" dirty="0"/>
              <a:t>Intensive </a:t>
            </a:r>
          </a:p>
          <a:p>
            <a:pPr algn="ctr"/>
            <a:r>
              <a:rPr lang="en-US" sz="3200" dirty="0"/>
              <a:t>distribution</a:t>
            </a:r>
          </a:p>
        </p:txBody>
      </p:sp>
      <p:sp>
        <p:nvSpPr>
          <p:cNvPr id="7" name="AutoShape 6"/>
          <p:cNvSpPr>
            <a:spLocks noChangeArrowheads="1"/>
          </p:cNvSpPr>
          <p:nvPr/>
        </p:nvSpPr>
        <p:spPr bwMode="auto">
          <a:xfrm>
            <a:off x="3124200" y="2057400"/>
            <a:ext cx="2286000" cy="3429000"/>
          </a:xfrm>
          <a:prstGeom prst="roundRect">
            <a:avLst>
              <a:gd name="adj" fmla="val 16667"/>
            </a:avLst>
          </a:prstGeom>
          <a:gradFill rotWithShape="1">
            <a:gsLst>
              <a:gs pos="0">
                <a:srgbClr val="9DCEFF"/>
              </a:gs>
              <a:gs pos="100000">
                <a:schemeClr val="bg1"/>
              </a:gs>
            </a:gsLst>
            <a:lin ang="18900000" scaled="1"/>
          </a:gradFill>
          <a:ln w="9525">
            <a:noFill/>
            <a:round/>
            <a:headEnd/>
            <a:tailEnd/>
          </a:ln>
          <a:effectLst/>
        </p:spPr>
        <p:txBody>
          <a:bodyPr wrap="none" anchor="ctr"/>
          <a:lstStyle/>
          <a:p>
            <a:pPr algn="ctr"/>
            <a:r>
              <a:rPr lang="en-US" sz="3200" dirty="0"/>
              <a:t>Selective</a:t>
            </a:r>
          </a:p>
          <a:p>
            <a:pPr algn="ctr"/>
            <a:r>
              <a:rPr lang="en-US" sz="3200" dirty="0"/>
              <a:t>distribution</a:t>
            </a:r>
          </a:p>
        </p:txBody>
      </p:sp>
      <p:sp>
        <p:nvSpPr>
          <p:cNvPr id="8" name="AutoShape 7"/>
          <p:cNvSpPr>
            <a:spLocks noChangeArrowheads="1"/>
          </p:cNvSpPr>
          <p:nvPr/>
        </p:nvSpPr>
        <p:spPr bwMode="auto">
          <a:xfrm>
            <a:off x="5486400" y="2133600"/>
            <a:ext cx="2286000" cy="3429000"/>
          </a:xfrm>
          <a:prstGeom prst="roundRect">
            <a:avLst>
              <a:gd name="adj" fmla="val 16667"/>
            </a:avLst>
          </a:prstGeom>
          <a:gradFill rotWithShape="1">
            <a:gsLst>
              <a:gs pos="0">
                <a:srgbClr val="00CC00"/>
              </a:gs>
              <a:gs pos="100000">
                <a:srgbClr val="FFFFFF"/>
              </a:gs>
            </a:gsLst>
            <a:lin ang="18900000" scaled="1"/>
          </a:gradFill>
          <a:ln w="9525">
            <a:noFill/>
            <a:round/>
            <a:headEnd/>
            <a:tailEnd/>
          </a:ln>
          <a:effectLst/>
        </p:spPr>
        <p:txBody>
          <a:bodyPr wrap="none" anchor="ctr"/>
          <a:lstStyle/>
          <a:p>
            <a:pPr algn="ctr"/>
            <a:r>
              <a:rPr lang="en-US" sz="3200"/>
              <a:t>Exclusive</a:t>
            </a:r>
          </a:p>
          <a:p>
            <a:pPr algn="ctr"/>
            <a:r>
              <a:rPr lang="en-US" sz="3200"/>
              <a:t>distribution</a:t>
            </a:r>
          </a:p>
        </p:txBody>
      </p:sp>
    </p:spTree>
    <p:extLst>
      <p:ext uri="{BB962C8B-B14F-4D97-AF65-F5344CB8AC3E}">
        <p14:creationId xmlns:p14="http://schemas.microsoft.com/office/powerpoint/2010/main" val="3218629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944562"/>
          </a:xfrm>
        </p:spPr>
        <p:txBody>
          <a:bodyPr/>
          <a:lstStyle/>
          <a:p>
            <a:pPr algn="ctr"/>
            <a:r>
              <a:rPr lang="en-US" sz="3600" dirty="0" smtClean="0">
                <a:cs typeface="Arial" pitchFamily="34" charset="0"/>
              </a:rPr>
              <a:t>Intensive Distribution Characteristics</a:t>
            </a:r>
            <a:endParaRPr lang="en-GB" sz="3600" dirty="0">
              <a:cs typeface="Arial" pitchFamily="34" charset="0"/>
            </a:endParaRPr>
          </a:p>
        </p:txBody>
      </p:sp>
      <p:sp>
        <p:nvSpPr>
          <p:cNvPr id="3" name="Content Placeholder 2"/>
          <p:cNvSpPr>
            <a:spLocks noGrp="1"/>
          </p:cNvSpPr>
          <p:nvPr>
            <p:ph sz="quarter" idx="1"/>
          </p:nvPr>
        </p:nvSpPr>
        <p:spPr>
          <a:xfrm>
            <a:off x="914400" y="1676400"/>
            <a:ext cx="7772400" cy="4343400"/>
          </a:xfrm>
        </p:spPr>
        <p:txBody>
          <a:bodyPr>
            <a:noAutofit/>
          </a:bodyPr>
          <a:lstStyle/>
          <a:p>
            <a:pPr>
              <a:lnSpc>
                <a:spcPct val="80000"/>
              </a:lnSpc>
            </a:pPr>
            <a:r>
              <a:rPr lang="en-US" dirty="0" smtClean="0">
                <a:solidFill>
                  <a:srgbClr val="000000"/>
                </a:solidFill>
                <a:cs typeface="Arial" pitchFamily="34" charset="0"/>
              </a:rPr>
              <a:t>Maximum number of outlets</a:t>
            </a:r>
          </a:p>
          <a:p>
            <a:pPr>
              <a:lnSpc>
                <a:spcPct val="80000"/>
              </a:lnSpc>
            </a:pPr>
            <a:r>
              <a:rPr lang="en-US" dirty="0" smtClean="0">
                <a:solidFill>
                  <a:srgbClr val="000000"/>
                </a:solidFill>
                <a:cs typeface="Arial" pitchFamily="34" charset="0"/>
              </a:rPr>
              <a:t>Maximum availability</a:t>
            </a:r>
          </a:p>
          <a:p>
            <a:pPr>
              <a:lnSpc>
                <a:spcPct val="80000"/>
              </a:lnSpc>
            </a:pPr>
            <a:r>
              <a:rPr lang="en-US" dirty="0" smtClean="0">
                <a:solidFill>
                  <a:srgbClr val="000000"/>
                </a:solidFill>
                <a:cs typeface="Arial" pitchFamily="34" charset="0"/>
              </a:rPr>
              <a:t>Convenience products</a:t>
            </a:r>
          </a:p>
          <a:p>
            <a:pPr>
              <a:lnSpc>
                <a:spcPct val="80000"/>
              </a:lnSpc>
            </a:pPr>
            <a:r>
              <a:rPr lang="en-US" dirty="0" smtClean="0">
                <a:solidFill>
                  <a:srgbClr val="000000"/>
                </a:solidFill>
                <a:cs typeface="Arial" pitchFamily="34" charset="0"/>
              </a:rPr>
              <a:t>High number of potential purchasers</a:t>
            </a:r>
          </a:p>
          <a:p>
            <a:pPr>
              <a:lnSpc>
                <a:spcPct val="80000"/>
              </a:lnSpc>
            </a:pPr>
            <a:r>
              <a:rPr lang="en-US" dirty="0" smtClean="0">
                <a:solidFill>
                  <a:srgbClr val="000000"/>
                </a:solidFill>
                <a:cs typeface="Arial" pitchFamily="34" charset="0"/>
              </a:rPr>
              <a:t>High purchase frequency</a:t>
            </a:r>
          </a:p>
          <a:p>
            <a:pPr>
              <a:lnSpc>
                <a:spcPct val="80000"/>
              </a:lnSpc>
            </a:pPr>
            <a:r>
              <a:rPr lang="en-US" dirty="0" smtClean="0">
                <a:solidFill>
                  <a:srgbClr val="000000"/>
                </a:solidFill>
                <a:cs typeface="Arial" pitchFamily="34" charset="0"/>
              </a:rPr>
              <a:t>Low level of planning for purchases</a:t>
            </a:r>
          </a:p>
          <a:p>
            <a:pPr>
              <a:lnSpc>
                <a:spcPct val="80000"/>
              </a:lnSpc>
            </a:pPr>
            <a:r>
              <a:rPr lang="en-US" dirty="0" smtClean="0">
                <a:solidFill>
                  <a:srgbClr val="000000"/>
                </a:solidFill>
                <a:cs typeface="Arial" pitchFamily="34" charset="0"/>
              </a:rPr>
              <a:t>Low price</a:t>
            </a:r>
          </a:p>
        </p:txBody>
      </p:sp>
    </p:spTree>
    <p:extLst>
      <p:ext uri="{BB962C8B-B14F-4D97-AF65-F5344CB8AC3E}">
        <p14:creationId xmlns:p14="http://schemas.microsoft.com/office/powerpoint/2010/main" val="1996232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52400" y="228600"/>
            <a:ext cx="8839200" cy="10668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effectLst/>
                <a:uLnTx/>
                <a:uFillTx/>
                <a:ea typeface="+mj-ea"/>
                <a:cs typeface="Arial" pitchFamily="34" charset="0"/>
              </a:rPr>
              <a:t>Selective Distribution Characteristics</a:t>
            </a:r>
            <a:endParaRPr kumimoji="0" lang="en-US" sz="3600" b="0" i="0" u="none" strike="noStrike" kern="1200" cap="none" spc="0" normalizeH="0" baseline="0" noProof="0" dirty="0">
              <a:ln>
                <a:noFill/>
              </a:ln>
              <a:effectLst/>
              <a:uLnTx/>
              <a:uFillTx/>
              <a:ea typeface="+mj-ea"/>
              <a:cs typeface="Arial" pitchFamily="34" charset="0"/>
            </a:endParaRPr>
          </a:p>
        </p:txBody>
      </p:sp>
      <p:sp>
        <p:nvSpPr>
          <p:cNvPr id="6" name="Rectangle 3"/>
          <p:cNvSpPr txBox="1">
            <a:spLocks noChangeArrowheads="1"/>
          </p:cNvSpPr>
          <p:nvPr/>
        </p:nvSpPr>
        <p:spPr bwMode="auto">
          <a:xfrm>
            <a:off x="990600" y="1676400"/>
            <a:ext cx="67818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Number of outlets varies </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Specialist retailer knowledge </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Shopping products</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Medium number of potential purchasers</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Occasional purchase frequency</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Medium level of planning for purchases</a:t>
            </a:r>
          </a:p>
          <a:p>
            <a:pPr marL="171450" marR="0" lvl="0" indent="-1714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Medium price</a:t>
            </a:r>
            <a:endParaRPr kumimoji="0" lang="en-US" sz="2400" b="0" i="0" u="none" strike="noStrike" kern="1200" cap="none" spc="0" normalizeH="0" baseline="0" noProof="0" dirty="0">
              <a:ln>
                <a:noFill/>
              </a:ln>
              <a:solidFill>
                <a:srgbClr val="000000"/>
              </a:solidFill>
              <a:effectLst/>
              <a:uLnTx/>
              <a:uFillTx/>
              <a:cs typeface="Arial" pitchFamily="34" charset="0"/>
            </a:endParaRPr>
          </a:p>
        </p:txBody>
      </p:sp>
    </p:spTree>
    <p:extLst>
      <p:ext uri="{BB962C8B-B14F-4D97-AF65-F5344CB8AC3E}">
        <p14:creationId xmlns:p14="http://schemas.microsoft.com/office/powerpoint/2010/main" val="1730967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blinds(horizontal)">
                                      <p:cBhvr>
                                        <p:cTn id="22" dur="5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blinds(horizontal)">
                                      <p:cBhvr>
                                        <p:cTn id="27" dur="500"/>
                                        <p:tgtEl>
                                          <p:spTgt spid="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10" end="10"/>
                                            </p:txEl>
                                          </p:spTgt>
                                        </p:tgtEl>
                                        <p:attrNameLst>
                                          <p:attrName>style.visibility</p:attrName>
                                        </p:attrNameLst>
                                      </p:cBhvr>
                                      <p:to>
                                        <p:strVal val="visible"/>
                                      </p:to>
                                    </p:set>
                                    <p:animEffect transition="in" filter="blinds(horizontal)">
                                      <p:cBhvr>
                                        <p:cTn id="32" dur="500"/>
                                        <p:tgtEl>
                                          <p:spTgt spid="6">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12" end="12"/>
                                            </p:txEl>
                                          </p:spTgt>
                                        </p:tgtEl>
                                        <p:attrNameLst>
                                          <p:attrName>style.visibility</p:attrName>
                                        </p:attrNameLst>
                                      </p:cBhvr>
                                      <p:to>
                                        <p:strVal val="visible"/>
                                      </p:to>
                                    </p:set>
                                    <p:animEffect transition="in" filter="blinds(horizontal)">
                                      <p:cBhvr>
                                        <p:cTn id="37"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52400" y="274638"/>
            <a:ext cx="8839200" cy="7921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rgbClr val="000000"/>
                </a:solidFill>
                <a:effectLst/>
                <a:uLnTx/>
                <a:uFillTx/>
                <a:latin typeface="+mj-lt"/>
                <a:ea typeface="+mj-ea"/>
                <a:cs typeface="Arial" pitchFamily="34" charset="0"/>
              </a:rPr>
              <a:t>Exclusive Distribution Characteristics</a:t>
            </a:r>
            <a:endParaRPr kumimoji="0" lang="en-US" sz="3600" b="0" i="0" u="none" strike="noStrike" kern="1200" cap="none" spc="0" normalizeH="0" baseline="0" noProof="0" dirty="0">
              <a:ln>
                <a:noFill/>
              </a:ln>
              <a:solidFill>
                <a:srgbClr val="000000"/>
              </a:solidFill>
              <a:effectLst/>
              <a:uLnTx/>
              <a:uFillTx/>
              <a:latin typeface="+mj-lt"/>
              <a:ea typeface="+mj-ea"/>
              <a:cs typeface="Arial" pitchFamily="34" charset="0"/>
            </a:endParaRPr>
          </a:p>
        </p:txBody>
      </p:sp>
      <p:sp>
        <p:nvSpPr>
          <p:cNvPr id="6" name="Rectangle 3"/>
          <p:cNvSpPr txBox="1">
            <a:spLocks noChangeArrowheads="1"/>
          </p:cNvSpPr>
          <p:nvPr/>
        </p:nvSpPr>
        <p:spPr bwMode="auto">
          <a:xfrm>
            <a:off x="914400" y="1524000"/>
            <a:ext cx="68580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Few outlets</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Close retailer/consumer relationship </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Specialty products</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Low number of potential purchasers</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Low purchase frequency</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High level of planning for purchases</a:t>
            </a:r>
          </a:p>
          <a:p>
            <a:pPr marL="273050" marR="0" lvl="0" indent="-273050" algn="l" defTabSz="914400" rtl="0" eaLnBrk="0" fontAlgn="base" latinLnBrk="0" hangingPunct="0">
              <a:lnSpc>
                <a:spcPct val="90000"/>
              </a:lnSpc>
              <a:spcBef>
                <a:spcPts val="575"/>
              </a:spcBef>
              <a:spcAft>
                <a:spcPct val="0"/>
              </a:spcAft>
              <a:buSzPct val="85000"/>
              <a:buFont typeface="Wingdings" charset="2"/>
              <a:buChar char="v"/>
              <a:tabLst/>
              <a:defRPr/>
            </a:pPr>
            <a:endParaRPr kumimoji="0" lang="en-US" sz="1100" b="0" i="0" u="none" strike="noStrike" kern="1200" cap="none" spc="0" normalizeH="0" baseline="0" noProof="0" dirty="0" smtClean="0">
              <a:ln>
                <a:noFill/>
              </a:ln>
              <a:solidFill>
                <a:srgbClr val="000000"/>
              </a:solidFill>
              <a:effectLst/>
              <a:uLnTx/>
              <a:uFillTx/>
              <a:cs typeface="Arial" pitchFamily="34" charset="0"/>
            </a:endParaRPr>
          </a:p>
          <a:p>
            <a:pPr marL="342900" marR="0" lvl="0" indent="-342900" algn="l" defTabSz="914400" rtl="0" eaLnBrk="0" fontAlgn="base" latinLnBrk="0" hangingPunct="0">
              <a:lnSpc>
                <a:spcPct val="90000"/>
              </a:lnSpc>
              <a:spcBef>
                <a:spcPts val="575"/>
              </a:spcBef>
              <a:spcAft>
                <a:spcPct val="0"/>
              </a:spcAft>
              <a:buSzPct val="85000"/>
              <a:buFont typeface="Wingdings" charset="2"/>
              <a:buChar char="v"/>
              <a:tabLst/>
              <a:defRPr/>
            </a:pPr>
            <a:r>
              <a:rPr kumimoji="0" lang="en-US" sz="2400" b="0" i="0" u="none" strike="noStrike" kern="1200" cap="none" spc="0" normalizeH="0" baseline="0" noProof="0" dirty="0" smtClean="0">
                <a:ln>
                  <a:noFill/>
                </a:ln>
                <a:solidFill>
                  <a:srgbClr val="000000"/>
                </a:solidFill>
                <a:effectLst/>
                <a:uLnTx/>
                <a:uFillTx/>
                <a:cs typeface="Arial" pitchFamily="34" charset="0"/>
              </a:rPr>
              <a:t>High price</a:t>
            </a:r>
            <a:endParaRPr kumimoji="0" lang="en-US" sz="2400" b="0" i="0" u="none" strike="noStrike" kern="1200" cap="none" spc="0" normalizeH="0" baseline="0" noProof="0" dirty="0">
              <a:ln>
                <a:noFill/>
              </a:ln>
              <a:solidFill>
                <a:srgbClr val="000000"/>
              </a:solidFill>
              <a:effectLst/>
              <a:uLnTx/>
              <a:uFillTx/>
              <a:cs typeface="Arial" pitchFamily="34" charset="0"/>
            </a:endParaRPr>
          </a:p>
        </p:txBody>
      </p:sp>
    </p:spTree>
    <p:extLst>
      <p:ext uri="{BB962C8B-B14F-4D97-AF65-F5344CB8AC3E}">
        <p14:creationId xmlns:p14="http://schemas.microsoft.com/office/powerpoint/2010/main" val="38370268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blinds(horizontal)">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blinds(horizontal)">
                                      <p:cBhvr>
                                        <p:cTn id="22" dur="5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blinds(horizontal)">
                                      <p:cBhvr>
                                        <p:cTn id="27" dur="500"/>
                                        <p:tgtEl>
                                          <p:spTgt spid="6">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xEl>
                                              <p:pRg st="10" end="10"/>
                                            </p:txEl>
                                          </p:spTgt>
                                        </p:tgtEl>
                                        <p:attrNameLst>
                                          <p:attrName>style.visibility</p:attrName>
                                        </p:attrNameLst>
                                      </p:cBhvr>
                                      <p:to>
                                        <p:strVal val="visible"/>
                                      </p:to>
                                    </p:set>
                                    <p:animEffect transition="in" filter="blinds(horizontal)">
                                      <p:cBhvr>
                                        <p:cTn id="32" dur="500"/>
                                        <p:tgtEl>
                                          <p:spTgt spid="6">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
                                            <p:txEl>
                                              <p:pRg st="12" end="12"/>
                                            </p:txEl>
                                          </p:spTgt>
                                        </p:tgtEl>
                                        <p:attrNameLst>
                                          <p:attrName>style.visibility</p:attrName>
                                        </p:attrNameLst>
                                      </p:cBhvr>
                                      <p:to>
                                        <p:strVal val="visible"/>
                                      </p:to>
                                    </p:set>
                                    <p:animEffect transition="in" filter="blinds(horizontal)">
                                      <p:cBhvr>
                                        <p:cTn id="37"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Satisfying buyer </a:t>
            </a:r>
            <a:r>
              <a:rPr lang="en-US" sz="3600" dirty="0" smtClean="0"/>
              <a:t>requirements/Intermediary benefits</a:t>
            </a:r>
            <a:endParaRPr lang="en-US" sz="3600" dirty="0"/>
          </a:p>
        </p:txBody>
      </p:sp>
      <p:sp>
        <p:nvSpPr>
          <p:cNvPr id="3" name="Content Placeholder 2"/>
          <p:cNvSpPr>
            <a:spLocks noGrp="1"/>
          </p:cNvSpPr>
          <p:nvPr>
            <p:ph idx="1"/>
          </p:nvPr>
        </p:nvSpPr>
        <p:spPr/>
        <p:txBody>
          <a:bodyPr/>
          <a:lstStyle/>
          <a:p>
            <a:r>
              <a:rPr lang="en-US" dirty="0" smtClean="0"/>
              <a:t>Information: In store displays, Demonstration, Personal Selling, </a:t>
            </a:r>
          </a:p>
          <a:p>
            <a:r>
              <a:rPr lang="en-US" dirty="0" smtClean="0"/>
              <a:t>Convenience: Delivery, Proximity or driving time, Sorting, Storage, Web page: easy to locate &amp; navigate</a:t>
            </a:r>
          </a:p>
          <a:p>
            <a:r>
              <a:rPr lang="en-US" dirty="0" smtClean="0"/>
              <a:t>Variety: Both breadth &amp; depth of products.</a:t>
            </a:r>
          </a:p>
          <a:p>
            <a:r>
              <a:rPr lang="en-US" dirty="0" smtClean="0"/>
              <a:t>Attendant Services: </a:t>
            </a:r>
            <a:r>
              <a:rPr lang="en-US" dirty="0" smtClean="0"/>
              <a:t>Installation</a:t>
            </a:r>
            <a:r>
              <a:rPr lang="en-US" dirty="0"/>
              <a:t>, Credit, Technical </a:t>
            </a:r>
            <a:r>
              <a:rPr lang="en-US" dirty="0" smtClean="0"/>
              <a:t>assistance, Post sale service</a:t>
            </a:r>
            <a:endParaRPr lang="en-US" dirty="0"/>
          </a:p>
        </p:txBody>
      </p:sp>
    </p:spTree>
    <p:extLst>
      <p:ext uri="{BB962C8B-B14F-4D97-AF65-F5344CB8AC3E}">
        <p14:creationId xmlns:p14="http://schemas.microsoft.com/office/powerpoint/2010/main" val="3761272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Dual Distribution &amp; Multi channel Marketing</a:t>
            </a:r>
            <a:endParaRPr lang="en-US" sz="3600" dirty="0"/>
          </a:p>
        </p:txBody>
      </p:sp>
      <p:sp>
        <p:nvSpPr>
          <p:cNvPr id="3" name="Content Placeholder 2"/>
          <p:cNvSpPr>
            <a:spLocks noGrp="1"/>
          </p:cNvSpPr>
          <p:nvPr>
            <p:ph idx="1"/>
          </p:nvPr>
        </p:nvSpPr>
        <p:spPr/>
        <p:txBody>
          <a:bodyPr/>
          <a:lstStyle/>
          <a:p>
            <a:r>
              <a:rPr lang="en-US" dirty="0" smtClean="0"/>
              <a:t>Dual distribution occurs when an organization distributes its offering through two or more different marketing channels that may or may not compete for similar buyers. E.g. Using both direct distribution and indirect distribution</a:t>
            </a:r>
          </a:p>
          <a:p>
            <a:r>
              <a:rPr lang="en-US" dirty="0" smtClean="0"/>
              <a:t>Multichannel marketing involves the blending of an electronic marketing channel &amp; a traditional channel.</a:t>
            </a:r>
          </a:p>
          <a:p>
            <a:endParaRPr lang="en-US" dirty="0"/>
          </a:p>
        </p:txBody>
      </p:sp>
    </p:spTree>
    <p:extLst>
      <p:ext uri="{BB962C8B-B14F-4D97-AF65-F5344CB8AC3E}">
        <p14:creationId xmlns:p14="http://schemas.microsoft.com/office/powerpoint/2010/main" val="2443626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Channel Relation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a:t>Actively managing your agents and distributors is a vital part of getting the best results from these sales </a:t>
            </a:r>
            <a:r>
              <a:rPr lang="en-US" dirty="0" smtClean="0"/>
              <a:t>channels.</a:t>
            </a:r>
          </a:p>
          <a:p>
            <a:r>
              <a:rPr lang="en-US" dirty="0"/>
              <a:t>Keeping them up to date with product information and selling the benefits to them of any new initiatives you want them to be involved with</a:t>
            </a:r>
            <a:r>
              <a:rPr lang="en-US" dirty="0" smtClean="0"/>
              <a:t>.</a:t>
            </a:r>
          </a:p>
          <a:p>
            <a:r>
              <a:rPr lang="en-US" dirty="0" smtClean="0"/>
              <a:t>Regular </a:t>
            </a:r>
            <a:r>
              <a:rPr lang="en-US" dirty="0"/>
              <a:t>communication </a:t>
            </a:r>
            <a:endParaRPr lang="en-US" dirty="0" smtClean="0"/>
          </a:p>
          <a:p>
            <a:r>
              <a:rPr lang="en-US" dirty="0" smtClean="0"/>
              <a:t>Regular visits</a:t>
            </a:r>
          </a:p>
          <a:p>
            <a:r>
              <a:rPr lang="en-US" dirty="0"/>
              <a:t>P</a:t>
            </a:r>
            <a:r>
              <a:rPr lang="en-US" dirty="0" smtClean="0"/>
              <a:t>roduct training</a:t>
            </a:r>
          </a:p>
          <a:p>
            <a:r>
              <a:rPr lang="en-US" dirty="0"/>
              <a:t>J</a:t>
            </a:r>
            <a:r>
              <a:rPr lang="en-US" dirty="0" smtClean="0"/>
              <a:t>oint </a:t>
            </a:r>
            <a:r>
              <a:rPr lang="en-US" dirty="0"/>
              <a:t>promotions</a:t>
            </a:r>
          </a:p>
        </p:txBody>
      </p:sp>
    </p:spTree>
    <p:extLst>
      <p:ext uri="{BB962C8B-B14F-4D97-AF65-F5344CB8AC3E}">
        <p14:creationId xmlns:p14="http://schemas.microsoft.com/office/powerpoint/2010/main" val="1148044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Channel commission and loyalty</a:t>
            </a:r>
            <a:endParaRPr lang="en-US" sz="4000" dirty="0"/>
          </a:p>
        </p:txBody>
      </p:sp>
      <p:sp>
        <p:nvSpPr>
          <p:cNvPr id="3" name="Content Placeholder 2"/>
          <p:cNvSpPr>
            <a:spLocks noGrp="1"/>
          </p:cNvSpPr>
          <p:nvPr>
            <p:ph idx="1"/>
          </p:nvPr>
        </p:nvSpPr>
        <p:spPr/>
        <p:txBody>
          <a:bodyPr/>
          <a:lstStyle/>
          <a:p>
            <a:r>
              <a:rPr lang="en-US" dirty="0" smtClean="0"/>
              <a:t>Pricing decision</a:t>
            </a:r>
          </a:p>
          <a:p>
            <a:r>
              <a:rPr lang="en-US" dirty="0" smtClean="0"/>
              <a:t>Competitive advantage</a:t>
            </a:r>
          </a:p>
          <a:p>
            <a:r>
              <a:rPr lang="en-US" dirty="0" smtClean="0"/>
              <a:t>Creating channel loyalty</a:t>
            </a:r>
          </a:p>
          <a:p>
            <a:endParaRPr lang="en-US" dirty="0" smtClean="0"/>
          </a:p>
          <a:p>
            <a:endParaRPr lang="en-US" dirty="0" smtClean="0"/>
          </a:p>
          <a:p>
            <a:endParaRPr lang="en-US" dirty="0"/>
          </a:p>
        </p:txBody>
      </p:sp>
    </p:spTree>
    <p:extLst>
      <p:ext uri="{BB962C8B-B14F-4D97-AF65-F5344CB8AC3E}">
        <p14:creationId xmlns:p14="http://schemas.microsoft.com/office/powerpoint/2010/main" val="374496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Marketing Channel	</a:t>
            </a:r>
            <a:endParaRPr lang="en-US" dirty="0"/>
          </a:p>
        </p:txBody>
      </p:sp>
      <p:sp>
        <p:nvSpPr>
          <p:cNvPr id="3" name="Content Placeholder 2"/>
          <p:cNvSpPr>
            <a:spLocks noGrp="1"/>
          </p:cNvSpPr>
          <p:nvPr>
            <p:ph idx="1"/>
          </p:nvPr>
        </p:nvSpPr>
        <p:spPr/>
        <p:txBody>
          <a:bodyPr/>
          <a:lstStyle/>
          <a:p>
            <a:r>
              <a:rPr lang="en-GB" dirty="0">
                <a:cs typeface="Arial" pitchFamily="34" charset="0"/>
              </a:rPr>
              <a:t>A</a:t>
            </a:r>
            <a:r>
              <a:rPr lang="en-GB" b="1" dirty="0">
                <a:cs typeface="Arial" pitchFamily="34" charset="0"/>
              </a:rPr>
              <a:t> </a:t>
            </a:r>
            <a:r>
              <a:rPr lang="en-GB" i="1" dirty="0">
                <a:cs typeface="Arial" pitchFamily="34" charset="0"/>
              </a:rPr>
              <a:t>marketing channel</a:t>
            </a:r>
            <a:r>
              <a:rPr lang="en-GB" b="1" dirty="0">
                <a:cs typeface="Arial" pitchFamily="34" charset="0"/>
              </a:rPr>
              <a:t> </a:t>
            </a:r>
            <a:r>
              <a:rPr lang="en-GB" dirty="0">
                <a:cs typeface="Arial" pitchFamily="34" charset="0"/>
              </a:rPr>
              <a:t>is the structure linking a                        group of individuals or organisations through which products are made available to the consumer or industrial user.</a:t>
            </a:r>
          </a:p>
          <a:p>
            <a:endParaRPr lang="en-GB" sz="1600" dirty="0">
              <a:cs typeface="Arial" pitchFamily="34" charset="0"/>
            </a:endParaRPr>
          </a:p>
          <a:p>
            <a:r>
              <a:rPr lang="en-GB" dirty="0">
                <a:cs typeface="Arial" pitchFamily="34" charset="0"/>
              </a:rPr>
              <a:t>The structure of channels may vary depending on the type of market, needs of the end consumer and type of product.</a:t>
            </a:r>
            <a:endParaRPr lang="en-US" dirty="0">
              <a:cs typeface="Arial" pitchFamily="34" charset="0"/>
            </a:endParaRPr>
          </a:p>
          <a:p>
            <a:endParaRPr lang="en-US" dirty="0"/>
          </a:p>
        </p:txBody>
      </p:sp>
    </p:spTree>
    <p:extLst>
      <p:ext uri="{BB962C8B-B14F-4D97-AF65-F5344CB8AC3E}">
        <p14:creationId xmlns:p14="http://schemas.microsoft.com/office/powerpoint/2010/main" val="6580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868362"/>
          </a:xfrm>
        </p:spPr>
        <p:txBody>
          <a:bodyPr/>
          <a:lstStyle/>
          <a:p>
            <a:pPr algn="ctr"/>
            <a:r>
              <a:rPr lang="en-GB" sz="3600" dirty="0" smtClean="0">
                <a:latin typeface="Arial" pitchFamily="34" charset="0"/>
                <a:cs typeface="Arial" pitchFamily="34" charset="0"/>
              </a:rPr>
              <a:t>Intermediaries</a:t>
            </a:r>
            <a:endParaRPr lang="en-GB" sz="3600" dirty="0">
              <a:latin typeface="Arial" pitchFamily="34" charset="0"/>
              <a:cs typeface="Arial" pitchFamily="34" charset="0"/>
            </a:endParaRPr>
          </a:p>
        </p:txBody>
      </p:sp>
      <p:sp>
        <p:nvSpPr>
          <p:cNvPr id="3" name="Content Placeholder 2"/>
          <p:cNvSpPr>
            <a:spLocks noGrp="1"/>
          </p:cNvSpPr>
          <p:nvPr>
            <p:ph sz="quarter" idx="1"/>
          </p:nvPr>
        </p:nvSpPr>
        <p:spPr>
          <a:xfrm>
            <a:off x="685800" y="1371600"/>
            <a:ext cx="8001000" cy="4648200"/>
          </a:xfrm>
        </p:spPr>
        <p:txBody>
          <a:bodyPr>
            <a:normAutofit fontScale="92500" lnSpcReduction="10000"/>
          </a:bodyPr>
          <a:lstStyle/>
          <a:p>
            <a:r>
              <a:rPr lang="en-GB" sz="2400" dirty="0" smtClean="0">
                <a:latin typeface="Arial" pitchFamily="34" charset="0"/>
                <a:cs typeface="Arial" pitchFamily="34" charset="0"/>
              </a:rPr>
              <a:t>Play an important role in increasing efficiency and reducing costs.</a:t>
            </a:r>
          </a:p>
          <a:p>
            <a:r>
              <a:rPr lang="en-GB" sz="2400" dirty="0" smtClean="0">
                <a:latin typeface="Arial" pitchFamily="34" charset="0"/>
                <a:cs typeface="Arial" pitchFamily="34" charset="0"/>
              </a:rPr>
              <a:t>There are several different types that come together to characterise distribution channels between manufacturer and consumer.</a:t>
            </a:r>
          </a:p>
          <a:p>
            <a:r>
              <a:rPr lang="en-GB" sz="2400" dirty="0" smtClean="0">
                <a:latin typeface="Arial" pitchFamily="34" charset="0"/>
                <a:cs typeface="Arial" pitchFamily="34" charset="0"/>
              </a:rPr>
              <a:t>Each intermediary adds a margin to the price of the products handled.</a:t>
            </a:r>
          </a:p>
          <a:p>
            <a:r>
              <a:rPr lang="en-GB" sz="2400" dirty="0" smtClean="0">
                <a:latin typeface="Arial" pitchFamily="34" charset="0"/>
                <a:cs typeface="Arial" pitchFamily="34" charset="0"/>
              </a:rPr>
              <a:t>Not all intermediaries take legal title or physical possession of the products.</a:t>
            </a:r>
          </a:p>
          <a:p>
            <a:r>
              <a:rPr lang="en-GB" sz="2400" dirty="0" smtClean="0">
                <a:latin typeface="Arial" pitchFamily="34" charset="0"/>
                <a:cs typeface="Arial" pitchFamily="34" charset="0"/>
              </a:rPr>
              <a:t>Different functions are performed by the different intermediaries.</a:t>
            </a:r>
            <a:endParaRPr lang="en-GB" sz="2400" dirty="0">
              <a:latin typeface="Arial" pitchFamily="34" charset="0"/>
              <a:cs typeface="Arial" pitchFamily="34" charset="0"/>
            </a:endParaRPr>
          </a:p>
        </p:txBody>
      </p:sp>
    </p:spTree>
    <p:extLst>
      <p:ext uri="{BB962C8B-B14F-4D97-AF65-F5344CB8AC3E}">
        <p14:creationId xmlns:p14="http://schemas.microsoft.com/office/powerpoint/2010/main" val="703395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868362"/>
          </a:xfrm>
        </p:spPr>
        <p:txBody>
          <a:bodyPr/>
          <a:lstStyle/>
          <a:p>
            <a:pPr algn="ctr"/>
            <a:r>
              <a:rPr lang="en-GB" sz="3600" dirty="0" smtClean="0">
                <a:cs typeface="Arial" pitchFamily="34" charset="0"/>
              </a:rPr>
              <a:t>Types of Intermediary</a:t>
            </a:r>
            <a:endParaRPr lang="en-GB" sz="3600" dirty="0">
              <a:cs typeface="Arial" pitchFamily="34" charset="0"/>
            </a:endParaRPr>
          </a:p>
        </p:txBody>
      </p:sp>
      <p:sp>
        <p:nvSpPr>
          <p:cNvPr id="3" name="Content Placeholder 2"/>
          <p:cNvSpPr>
            <a:spLocks noGrp="1"/>
          </p:cNvSpPr>
          <p:nvPr>
            <p:ph sz="quarter" idx="1"/>
          </p:nvPr>
        </p:nvSpPr>
        <p:spPr>
          <a:xfrm>
            <a:off x="914400" y="1295400"/>
            <a:ext cx="7772400" cy="4724400"/>
          </a:xfrm>
        </p:spPr>
        <p:txBody>
          <a:bodyPr/>
          <a:lstStyle/>
          <a:p>
            <a:r>
              <a:rPr lang="en-GB" i="1" dirty="0" smtClean="0">
                <a:cs typeface="Arial" pitchFamily="34" charset="0"/>
              </a:rPr>
              <a:t>Wholesalers </a:t>
            </a:r>
            <a:r>
              <a:rPr lang="en-GB" dirty="0" smtClean="0">
                <a:cs typeface="Arial" pitchFamily="34" charset="0"/>
              </a:rPr>
              <a:t>are </a:t>
            </a:r>
            <a:r>
              <a:rPr lang="en-US" altLang="ko-KR" dirty="0" smtClean="0">
                <a:ea typeface="굴림" charset="-127"/>
                <a:cs typeface="Arial" pitchFamily="34" charset="0"/>
              </a:rPr>
              <a:t>intermediaries that buy products in bulk, usually from manufacturers, and resell them to trade customers, usually small retailers.</a:t>
            </a:r>
            <a:endParaRPr lang="en-US" dirty="0" smtClean="0">
              <a:cs typeface="Arial" pitchFamily="34" charset="0"/>
            </a:endParaRPr>
          </a:p>
          <a:p>
            <a:endParaRPr lang="en-GB" dirty="0">
              <a:latin typeface="Arial" pitchFamily="34" charset="0"/>
              <a:cs typeface="Arial" pitchFamily="34" charset="0"/>
            </a:endParaRPr>
          </a:p>
        </p:txBody>
      </p:sp>
      <p:pic>
        <p:nvPicPr>
          <p:cNvPr id="4" name="Picture 7"/>
          <p:cNvPicPr>
            <a:picLocks noChangeAspect="1" noChangeArrowheads="1"/>
          </p:cNvPicPr>
          <p:nvPr/>
        </p:nvPicPr>
        <p:blipFill>
          <a:blip r:embed="rId3"/>
          <a:srcRect l="7463" t="17911" r="7463" b="8458"/>
          <a:stretch>
            <a:fillRect/>
          </a:stretch>
        </p:blipFill>
        <p:spPr>
          <a:xfrm>
            <a:off x="1828800" y="2971800"/>
            <a:ext cx="5791200" cy="3276600"/>
          </a:xfrm>
          <a:prstGeom prst="rect">
            <a:avLst/>
          </a:prstGeom>
          <a:noFill/>
          <a:ln/>
        </p:spPr>
      </p:pic>
    </p:spTree>
    <p:extLst>
      <p:ext uri="{BB962C8B-B14F-4D97-AF65-F5344CB8AC3E}">
        <p14:creationId xmlns:p14="http://schemas.microsoft.com/office/powerpoint/2010/main" val="3942186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715962"/>
          </a:xfrm>
        </p:spPr>
        <p:txBody>
          <a:bodyPr/>
          <a:lstStyle/>
          <a:p>
            <a:pPr algn="ctr"/>
            <a:r>
              <a:rPr lang="en-GB" sz="3600" dirty="0" smtClean="0">
                <a:latin typeface="+mn-lt"/>
                <a:cs typeface="Arial" pitchFamily="34" charset="0"/>
              </a:rPr>
              <a:t>Types of Intermediary</a:t>
            </a:r>
            <a:endParaRPr lang="en-GB" sz="3600" dirty="0">
              <a:latin typeface="+mn-lt"/>
              <a:cs typeface="Arial" pitchFamily="34" charset="0"/>
            </a:endParaRPr>
          </a:p>
        </p:txBody>
      </p:sp>
      <p:sp>
        <p:nvSpPr>
          <p:cNvPr id="3" name="Content Placeholder 2"/>
          <p:cNvSpPr>
            <a:spLocks noGrp="1"/>
          </p:cNvSpPr>
          <p:nvPr>
            <p:ph sz="quarter" idx="1"/>
          </p:nvPr>
        </p:nvSpPr>
        <p:spPr>
          <a:xfrm>
            <a:off x="914400" y="1143000"/>
            <a:ext cx="7772400" cy="4876800"/>
          </a:xfrm>
        </p:spPr>
        <p:txBody>
          <a:bodyPr/>
          <a:lstStyle/>
          <a:p>
            <a:r>
              <a:rPr lang="en-GB" i="1" dirty="0" smtClean="0">
                <a:cs typeface="Arial" pitchFamily="34" charset="0"/>
              </a:rPr>
              <a:t>Retailers</a:t>
            </a:r>
            <a:r>
              <a:rPr lang="en-GB" b="1" dirty="0" smtClean="0">
                <a:cs typeface="Arial" pitchFamily="34" charset="0"/>
              </a:rPr>
              <a:t> </a:t>
            </a:r>
            <a:r>
              <a:rPr lang="en-GB" dirty="0" smtClean="0">
                <a:cs typeface="Arial" pitchFamily="34" charset="0"/>
              </a:rPr>
              <a:t>sell direct to the consumer and may either purchase direct from the manufacturer or deal with a wholesaler, depending on purchasing power and volume</a:t>
            </a:r>
            <a:r>
              <a:rPr lang="en-US" altLang="ko-KR" dirty="0" smtClean="0">
                <a:ea typeface="굴림" charset="-127"/>
                <a:cs typeface="Arial" pitchFamily="34" charset="0"/>
              </a:rPr>
              <a:t>.  They come in many different formats, sizes and locations.</a:t>
            </a:r>
            <a:endParaRPr lang="en-US" dirty="0" smtClean="0">
              <a:cs typeface="Arial" pitchFamily="34" charset="0"/>
            </a:endParaRPr>
          </a:p>
          <a:p>
            <a:endParaRPr lang="en-GB" dirty="0">
              <a:latin typeface="Arial" pitchFamily="34" charset="0"/>
              <a:cs typeface="Arial" pitchFamily="34" charset="0"/>
            </a:endParaRPr>
          </a:p>
        </p:txBody>
      </p:sp>
      <p:pic>
        <p:nvPicPr>
          <p:cNvPr id="4" name="Picture 5"/>
          <p:cNvPicPr>
            <a:picLocks noChangeAspect="1" noChangeArrowheads="1"/>
          </p:cNvPicPr>
          <p:nvPr/>
        </p:nvPicPr>
        <p:blipFill>
          <a:blip r:embed="rId3"/>
          <a:srcRect t="17545" r="21053" b="10526"/>
          <a:stretch>
            <a:fillRect/>
          </a:stretch>
        </p:blipFill>
        <p:spPr>
          <a:xfrm>
            <a:off x="457200" y="3429000"/>
            <a:ext cx="3581400" cy="3114675"/>
          </a:xfrm>
          <a:prstGeom prst="rect">
            <a:avLst/>
          </a:prstGeom>
          <a:noFill/>
          <a:ln/>
        </p:spPr>
      </p:pic>
      <p:pic>
        <p:nvPicPr>
          <p:cNvPr id="5" name="Picture 7"/>
          <p:cNvPicPr>
            <a:picLocks noChangeAspect="1" noChangeArrowheads="1"/>
          </p:cNvPicPr>
          <p:nvPr/>
        </p:nvPicPr>
        <p:blipFill>
          <a:blip r:embed="rId4"/>
          <a:srcRect t="18779" r="2380" b="7982"/>
          <a:stretch>
            <a:fillRect/>
          </a:stretch>
        </p:blipFill>
        <p:spPr>
          <a:xfrm>
            <a:off x="4800600" y="3429000"/>
            <a:ext cx="3962400" cy="3048000"/>
          </a:xfrm>
          <a:prstGeom prst="rect">
            <a:avLst/>
          </a:prstGeom>
          <a:noFill/>
          <a:ln/>
        </p:spPr>
      </p:pic>
    </p:spTree>
    <p:extLst>
      <p:ext uri="{BB962C8B-B14F-4D97-AF65-F5344CB8AC3E}">
        <p14:creationId xmlns:p14="http://schemas.microsoft.com/office/powerpoint/2010/main" val="3714279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868362"/>
          </a:xfrm>
        </p:spPr>
        <p:txBody>
          <a:bodyPr/>
          <a:lstStyle/>
          <a:p>
            <a:pPr algn="ctr"/>
            <a:r>
              <a:rPr lang="en-GB" sz="3600" dirty="0" smtClean="0">
                <a:latin typeface="Arial" pitchFamily="34" charset="0"/>
                <a:cs typeface="Arial" pitchFamily="34" charset="0"/>
              </a:rPr>
              <a:t>Channel Structure</a:t>
            </a:r>
            <a:endParaRPr lang="en-GB" sz="3600" dirty="0">
              <a:latin typeface="Arial" pitchFamily="34" charset="0"/>
              <a:cs typeface="Arial" pitchFamily="34" charset="0"/>
            </a:endParaRPr>
          </a:p>
        </p:txBody>
      </p:sp>
      <p:sp>
        <p:nvSpPr>
          <p:cNvPr id="3" name="Content Placeholder 2"/>
          <p:cNvSpPr>
            <a:spLocks noGrp="1"/>
          </p:cNvSpPr>
          <p:nvPr>
            <p:ph sz="quarter" idx="1"/>
          </p:nvPr>
        </p:nvSpPr>
        <p:spPr>
          <a:xfrm>
            <a:off x="685800" y="1219200"/>
            <a:ext cx="8001000" cy="4800600"/>
          </a:xfrm>
        </p:spPr>
        <p:txBody>
          <a:bodyPr/>
          <a:lstStyle/>
          <a:p>
            <a:r>
              <a:rPr lang="en-GB" i="1" dirty="0" smtClean="0">
                <a:latin typeface="Arial" pitchFamily="34" charset="0"/>
                <a:cs typeface="Arial" pitchFamily="34" charset="0"/>
              </a:rPr>
              <a:t>Channel structure</a:t>
            </a:r>
            <a:r>
              <a:rPr lang="en-GB" dirty="0" smtClean="0">
                <a:latin typeface="Arial" pitchFamily="34" charset="0"/>
                <a:cs typeface="Arial" pitchFamily="34" charset="0"/>
              </a:rPr>
              <a:t> concerns t</a:t>
            </a:r>
            <a:r>
              <a:rPr lang="en-GB" sz="2400" dirty="0" smtClean="0">
                <a:latin typeface="Arial" pitchFamily="34" charset="0"/>
                <a:cs typeface="Arial" pitchFamily="34" charset="0"/>
              </a:rPr>
              <a:t>he route selected to move a product through different intermediaries.</a:t>
            </a:r>
          </a:p>
        </p:txBody>
      </p:sp>
      <p:pic>
        <p:nvPicPr>
          <p:cNvPr id="4" name="Picture 11"/>
          <p:cNvPicPr>
            <a:picLocks noChangeAspect="1" noChangeArrowheads="1"/>
          </p:cNvPicPr>
          <p:nvPr/>
        </p:nvPicPr>
        <p:blipFill>
          <a:blip r:embed="rId3"/>
          <a:srcRect/>
          <a:stretch>
            <a:fillRect/>
          </a:stretch>
        </p:blipFill>
        <p:spPr bwMode="auto">
          <a:xfrm>
            <a:off x="762000" y="2667000"/>
            <a:ext cx="7620000" cy="3962400"/>
          </a:xfrm>
          <a:prstGeom prst="rect">
            <a:avLst/>
          </a:prstGeom>
          <a:noFill/>
        </p:spPr>
      </p:pic>
    </p:spTree>
    <p:extLst>
      <p:ext uri="{BB962C8B-B14F-4D97-AF65-F5344CB8AC3E}">
        <p14:creationId xmlns:p14="http://schemas.microsoft.com/office/powerpoint/2010/main" val="278464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868362"/>
          </a:xfrm>
        </p:spPr>
        <p:txBody>
          <a:bodyPr/>
          <a:lstStyle/>
          <a:p>
            <a:pPr algn="ctr"/>
            <a:r>
              <a:rPr lang="en-GB" sz="3600" dirty="0" smtClean="0">
                <a:latin typeface="+mn-lt"/>
                <a:cs typeface="Arial" pitchFamily="34" charset="0"/>
              </a:rPr>
              <a:t>Rationale for Using Intermediaries</a:t>
            </a:r>
            <a:endParaRPr lang="en-GB" sz="3600" dirty="0">
              <a:latin typeface="+mn-lt"/>
              <a:cs typeface="Arial" pitchFamily="34" charset="0"/>
            </a:endParaRPr>
          </a:p>
        </p:txBody>
      </p:sp>
      <p:pic>
        <p:nvPicPr>
          <p:cNvPr id="4" name="Picture 10"/>
          <p:cNvPicPr>
            <a:picLocks noChangeAspect="1" noChangeArrowheads="1"/>
          </p:cNvPicPr>
          <p:nvPr/>
        </p:nvPicPr>
        <p:blipFill>
          <a:blip r:embed="rId3"/>
          <a:srcRect/>
          <a:stretch>
            <a:fillRect/>
          </a:stretch>
        </p:blipFill>
        <p:spPr bwMode="auto">
          <a:xfrm>
            <a:off x="838200" y="1905000"/>
            <a:ext cx="7620000" cy="4191000"/>
          </a:xfrm>
          <a:prstGeom prst="rect">
            <a:avLst/>
          </a:prstGeom>
          <a:noFill/>
        </p:spPr>
      </p:pic>
    </p:spTree>
    <p:extLst>
      <p:ext uri="{BB962C8B-B14F-4D97-AF65-F5344CB8AC3E}">
        <p14:creationId xmlns:p14="http://schemas.microsoft.com/office/powerpoint/2010/main" val="1722319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The channel selection decision</a:t>
            </a:r>
            <a:endParaRPr lang="en-US" sz="4400" dirty="0"/>
          </a:p>
        </p:txBody>
      </p:sp>
      <p:sp>
        <p:nvSpPr>
          <p:cNvPr id="3" name="Content Placeholder 2"/>
          <p:cNvSpPr>
            <a:spLocks noGrp="1"/>
          </p:cNvSpPr>
          <p:nvPr>
            <p:ph idx="1"/>
          </p:nvPr>
        </p:nvSpPr>
        <p:spPr/>
        <p:txBody>
          <a:bodyPr/>
          <a:lstStyle/>
          <a:p>
            <a:r>
              <a:rPr lang="en-US" dirty="0" smtClean="0"/>
              <a:t>Manager must conduct a through market analysis to identify the target markets that will be </a:t>
            </a:r>
            <a:r>
              <a:rPr lang="en-US" dirty="0" smtClean="0"/>
              <a:t>served by </a:t>
            </a:r>
            <a:r>
              <a:rPr lang="en-US" dirty="0" smtClean="0"/>
              <a:t>a prospective marketing channel. Managers need to ask:</a:t>
            </a:r>
          </a:p>
          <a:p>
            <a:pPr lvl="1"/>
            <a:r>
              <a:rPr lang="en-US" dirty="0" smtClean="0"/>
              <a:t>Who are the potential customers?</a:t>
            </a:r>
          </a:p>
          <a:p>
            <a:pPr lvl="1"/>
            <a:r>
              <a:rPr lang="en-US" dirty="0" smtClean="0"/>
              <a:t>Where do they buy?</a:t>
            </a:r>
          </a:p>
          <a:p>
            <a:pPr lvl="1"/>
            <a:r>
              <a:rPr lang="en-US" dirty="0" smtClean="0"/>
              <a:t>When do they buy?</a:t>
            </a:r>
          </a:p>
          <a:p>
            <a:pPr lvl="1"/>
            <a:r>
              <a:rPr lang="en-US" dirty="0" smtClean="0"/>
              <a:t>How do they buy?</a:t>
            </a:r>
          </a:p>
          <a:p>
            <a:pPr lvl="1"/>
            <a:endParaRPr lang="en-US" dirty="0"/>
          </a:p>
        </p:txBody>
      </p:sp>
    </p:spTree>
    <p:extLst>
      <p:ext uri="{BB962C8B-B14F-4D97-AF65-F5344CB8AC3E}">
        <p14:creationId xmlns:p14="http://schemas.microsoft.com/office/powerpoint/2010/main" val="746942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The design of marketing channels</a:t>
            </a:r>
            <a:endParaRPr lang="en-US" sz="4000" dirty="0"/>
          </a:p>
        </p:txBody>
      </p:sp>
      <p:sp>
        <p:nvSpPr>
          <p:cNvPr id="3" name="Content Placeholder 2"/>
          <p:cNvSpPr>
            <a:spLocks noGrp="1"/>
          </p:cNvSpPr>
          <p:nvPr>
            <p:ph idx="1"/>
          </p:nvPr>
        </p:nvSpPr>
        <p:spPr/>
        <p:txBody>
          <a:bodyPr>
            <a:normAutofit/>
          </a:bodyPr>
          <a:lstStyle/>
          <a:p>
            <a:r>
              <a:rPr lang="en-US" dirty="0" smtClean="0"/>
              <a:t>Direct Versus Indirect Distribution:</a:t>
            </a:r>
          </a:p>
          <a:p>
            <a:pPr lvl="1"/>
            <a:r>
              <a:rPr lang="en-US" dirty="0" smtClean="0"/>
              <a:t>Use intermediaries to reach target markets or</a:t>
            </a:r>
          </a:p>
          <a:p>
            <a:pPr lvl="1"/>
            <a:r>
              <a:rPr lang="en-US" dirty="0" smtClean="0"/>
              <a:t>Contact ultimate buyers directly using its own sales force or distribution outlet or the Internet.</a:t>
            </a:r>
          </a:p>
          <a:p>
            <a:pPr marL="457200" lvl="1" indent="0">
              <a:buNone/>
            </a:pPr>
            <a:r>
              <a:rPr lang="en-US" dirty="0" smtClean="0"/>
              <a:t> </a:t>
            </a:r>
            <a:endParaRPr lang="en-US" dirty="0"/>
          </a:p>
        </p:txBody>
      </p:sp>
    </p:spTree>
    <p:extLst>
      <p:ext uri="{BB962C8B-B14F-4D97-AF65-F5344CB8AC3E}">
        <p14:creationId xmlns:p14="http://schemas.microsoft.com/office/powerpoint/2010/main" val="35059695"/>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Ventur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Venture.thmx</Template>
  <TotalTime>202</TotalTime>
  <Words>711</Words>
  <Application>Microsoft Macintosh PowerPoint</Application>
  <PresentationFormat>On-screen Show (4:3)</PresentationFormat>
  <Paragraphs>125</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Venture</vt:lpstr>
      <vt:lpstr>Marketing Channel Strategy &amp; Management</vt:lpstr>
      <vt:lpstr>Marketing Channel </vt:lpstr>
      <vt:lpstr>Intermediaries</vt:lpstr>
      <vt:lpstr>Types of Intermediary</vt:lpstr>
      <vt:lpstr>Types of Intermediary</vt:lpstr>
      <vt:lpstr>Channel Structure</vt:lpstr>
      <vt:lpstr>Rationale for Using Intermediaries</vt:lpstr>
      <vt:lpstr>The channel selection decision</vt:lpstr>
      <vt:lpstr>The design of marketing channels</vt:lpstr>
      <vt:lpstr>The design of marketing channels</vt:lpstr>
      <vt:lpstr>Channel selection at retail level</vt:lpstr>
      <vt:lpstr>PowerPoint Presentation</vt:lpstr>
      <vt:lpstr>Intensive Distribution Characteristics</vt:lpstr>
      <vt:lpstr>PowerPoint Presentation</vt:lpstr>
      <vt:lpstr>PowerPoint Presentation</vt:lpstr>
      <vt:lpstr>Satisfying buyer requirements/Intermediary benefits</vt:lpstr>
      <vt:lpstr>Dual Distribution &amp; Multi channel Marketing</vt:lpstr>
      <vt:lpstr>Channel Relation</vt:lpstr>
      <vt:lpstr>Channel commission and loyalty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Channel Strategy &amp; Management</dc:title>
  <dc:creator>Taufique Hossain</dc:creator>
  <cp:lastModifiedBy>Taufique Hossain</cp:lastModifiedBy>
  <cp:revision>14</cp:revision>
  <cp:lastPrinted>2012-03-27T10:17:33Z</cp:lastPrinted>
  <dcterms:created xsi:type="dcterms:W3CDTF">2012-03-24T20:41:20Z</dcterms:created>
  <dcterms:modified xsi:type="dcterms:W3CDTF">2012-03-27T12:02:21Z</dcterms:modified>
</cp:coreProperties>
</file>